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oboto Serif"/>
      <p:regular r:id="rId56"/>
      <p:bold r:id="rId57"/>
      <p:italic r:id="rId58"/>
      <p:boldItalic r:id="rId59"/>
    </p:embeddedFont>
    <p:embeddedFont>
      <p:font typeface="Roboto Serif Medium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SerifMedium-italic.fntdata"/><Relationship Id="rId61" Type="http://schemas.openxmlformats.org/officeDocument/2006/relationships/font" Target="fonts/RobotoSerifMedium-bold.fntdata"/><Relationship Id="rId20" Type="http://schemas.openxmlformats.org/officeDocument/2006/relationships/slide" Target="slides/slide15.xml"/><Relationship Id="rId63" Type="http://schemas.openxmlformats.org/officeDocument/2006/relationships/font" Target="fonts/RobotoSerif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Serif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Serif-bold.fntdata"/><Relationship Id="rId12" Type="http://schemas.openxmlformats.org/officeDocument/2006/relationships/slide" Target="slides/slide7.xml"/><Relationship Id="rId56" Type="http://schemas.openxmlformats.org/officeDocument/2006/relationships/font" Target="fonts/RobotoSerif-regular.fntdata"/><Relationship Id="rId15" Type="http://schemas.openxmlformats.org/officeDocument/2006/relationships/slide" Target="slides/slide10.xml"/><Relationship Id="rId59" Type="http://schemas.openxmlformats.org/officeDocument/2006/relationships/font" Target="fonts/RobotoSerif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Serif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22d81cc7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22d81cc7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233542db5_7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233542db5_7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22d81cc7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22d81cc7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233542db5_7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233542db5_7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22d81cc7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22d81cc7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233542db5_7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233542db5_7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233542db5_78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233542db5_7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233542db5_7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233542db5_7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233542db5_78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233542db5_78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233542db5_78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233542db5_78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22d81cc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222d81cc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233542db5_7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233542db5_7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233542db5_78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233542db5_78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233542db5_78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233542db5_78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233542db5_78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233542db5_78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233542db5_78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233542db5_78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233542db5_78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233542db5_78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233542db5_78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233542db5_78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233542db5_78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2233542db5_78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233542db5_78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233542db5_78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233542db5_78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233542db5_78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22d81cc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22d81cc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233542db5_78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233542db5_78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233542db5_78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233542db5_78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233542db5_78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2233542db5_78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233542db5_78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233542db5_78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233542db5_78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2233542db5_78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233542db5_78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233542db5_78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233542db5_78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233542db5_78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233542db5_78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2233542db5_78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4b01cbbb3_6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4b01cbbb3_6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4b01cbbb3_67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a4b01cbbb3_6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22d81cc7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22d81cc7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4b01cbbb3_67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a4b01cbbb3_67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4b01cbbb3_67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a4b01cbbb3_67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a4b01cbbb3_67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a4b01cbbb3_67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4b01cbbb3_6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4b01cbbb3_6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4b01cbbb3_6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a4b01cbbb3_6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233542db5_78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233542db5_78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4b01cbbb3_67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a4b01cbbb3_67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2233542db5_78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2233542db5_78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2233542db5_78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2233542db5_78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233542db5_78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2233542db5_78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22d81cc7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22d81cc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2233542db5_78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2233542db5_78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22d81cc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22d81cc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22d81cc7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22d81cc7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22d81cc7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22d81cc7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22d81cc7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22d81cc7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57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68.png"/><Relationship Id="rId5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9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68.png"/><Relationship Id="rId7" Type="http://schemas.openxmlformats.org/officeDocument/2006/relationships/image" Target="../media/image49.png"/><Relationship Id="rId8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70.png"/><Relationship Id="rId5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897200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96650" y="68200"/>
            <a:ext cx="904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Виды окружностей в сечении сферы плоскостью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12096" l="0" r="0" t="21289"/>
          <a:stretch/>
        </p:blipFill>
        <p:spPr>
          <a:xfrm>
            <a:off x="4666200" y="719137"/>
            <a:ext cx="3820974" cy="2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 b="9782" l="0" r="0" t="22522"/>
          <a:stretch/>
        </p:blipFill>
        <p:spPr>
          <a:xfrm>
            <a:off x="184750" y="884575"/>
            <a:ext cx="3921575" cy="26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96650" y="3859800"/>
            <a:ext cx="3454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сечении получается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малая окружность</a:t>
            </a:r>
            <a:endParaRPr b="1" i="1"/>
          </a:p>
        </p:txBody>
      </p:sp>
      <p:pic>
        <p:nvPicPr>
          <p:cNvPr descr="{&quot;code&quot;:&quot;\\begin{gather*}\n{0&lt;h&lt;r}\t\n\\end{gather*}&quot;,&quot;type&quot;:&quot;gather*&quot;,&quot;aid&quot;:null,&quot;backgroundColor&quot;:&quot;#FFFFFF&quot;,&quot;backgroundColorModified&quot;:false,&quot;id&quot;:&quot;3&quot;,&quot;font&quot;:{&quot;family&quot;:&quot;Arial&quot;,&quot;size&quot;:18,&quot;color&quot;:&quot;#000000&quot;},&quot;ts&quot;:1735430635786,&quot;cs&quot;:&quot;PRVcz11wKxwz3qQ1bCzYfA==&quot;,&quot;size&quot;:{&quot;width&quot;:116.83333333333333,&quot;height&quot;:20.666666666666668}}"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975" y="3394897"/>
            <a:ext cx="1112837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8&quot;,&quot;aid&quot;:null,&quot;type&quot;:&quot;$$&quot;,&quot;backgroundColorModified&quot;:false,&quot;font&quot;:{&quot;color&quot;:&quot;#000000&quot;,&quot;size&quot;:18,&quot;family&quot;:&quot;Arial&quot;},&quot;backgroundColor&quot;:&quot;#FFFFFF&quot;,&quot;code&quot;:&quot;$$h\\,=\\,0$$&quot;,&quot;ts&quot;:1735431112895,&quot;cs&quot;:&quot;KToC1+pa+6G5Gs7gUUQCeg==&quot;,&quot;size&quot;:{&quot;width&quot;:75,&quot;height&quot;:20.166666666666668}}" id="124" name="Google Shape;1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673" y="3342577"/>
            <a:ext cx="732039" cy="1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4255800" y="3726000"/>
            <a:ext cx="3821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сечении получается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большая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окружность 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(сечение диаметральной плоскостью)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Задачи на листках по пройденному материалу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ctrTitle"/>
          </p:nvPr>
        </p:nvSpPr>
        <p:spPr>
          <a:xfrm>
            <a:off x="311700" y="1897200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0" y="0"/>
            <a:ext cx="909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Прямые на сфере</a:t>
            </a:r>
            <a:endParaRPr sz="28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3760100" y="1540450"/>
            <a:ext cx="471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Прямая на сфере - это большая окружность, то есть пересечение сферы с плоскостью,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проходящей через ее центр (диаметральной плоскостью).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13026" l="15960" r="18306" t="22357"/>
          <a:stretch/>
        </p:blipFill>
        <p:spPr>
          <a:xfrm>
            <a:off x="389700" y="1226450"/>
            <a:ext cx="2951700" cy="29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7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Аксиома проведения прямой через две точки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729975"/>
            <a:ext cx="8520600" cy="13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Существует единственная прямая, проходящая через две данные различные точки, кроме случая, когда эти точки диаметрально противоположны; тогда таких прямых 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есконечно много. 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12268" l="16504" r="17869" t="21056"/>
          <a:stretch/>
        </p:blipFill>
        <p:spPr>
          <a:xfrm>
            <a:off x="5049475" y="2232123"/>
            <a:ext cx="2464500" cy="250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4">
            <a:alphaModFix/>
          </a:blip>
          <a:srcRect b="13026" l="15960" r="18306" t="22357"/>
          <a:stretch/>
        </p:blipFill>
        <p:spPr>
          <a:xfrm>
            <a:off x="1117900" y="2272850"/>
            <a:ext cx="2464500" cy="24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Аксиома пересечения прямых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13305" l="17123" r="20038" t="23607"/>
          <a:stretch/>
        </p:blipFill>
        <p:spPr>
          <a:xfrm>
            <a:off x="672325" y="1247663"/>
            <a:ext cx="2637700" cy="26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4354250" y="1528175"/>
            <a:ext cx="3687000" cy="25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Любые две прямые на сфере пересекаются в диаметрально противоположных точках.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сферической геометрии не существует параллельных прямых.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7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Полюс большой окружности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7345" l="15418" r="18091" t="17166"/>
          <a:stretch/>
        </p:blipFill>
        <p:spPr>
          <a:xfrm>
            <a:off x="311700" y="1124875"/>
            <a:ext cx="2784250" cy="31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3624050" y="1124875"/>
            <a:ext cx="5568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Всякой большой окружности соответствуют единственные две диаметрально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противоположные точки сферы, высекаемые из нее диаметром, перпендикулярным к плоскости большой окружности. Эти две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точки называются полюсами большой окружности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Точки A и B являются полюсами окружности 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α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-75" y="682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>
                <a:latin typeface="Roboto Serif Medium"/>
                <a:ea typeface="Roboto Serif Medium"/>
                <a:cs typeface="Roboto Serif Medium"/>
                <a:sym typeface="Roboto Serif Medium"/>
              </a:rPr>
              <a:t>Поляра пары </a:t>
            </a:r>
            <a:endParaRPr sz="2520"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>
                <a:latin typeface="Roboto Serif Medium"/>
                <a:ea typeface="Roboto Serif Medium"/>
                <a:cs typeface="Roboto Serif Medium"/>
                <a:sym typeface="Roboto Serif Medium"/>
              </a:rPr>
              <a:t>диаметрально противоположных точек</a:t>
            </a:r>
            <a:endParaRPr sz="252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3624050" y="1124825"/>
            <a:ext cx="425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Если точки A и B являются полюсами окружности α, то окружность α называется полярой пары диаметрально противоположных точек.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Каждая точка окружности α называется полярно сопряженной с каждым из ее полюсов. Точки P и Q называются полярно сопряженными, если радиусы OP и OQ перпендикулярны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Например точки P и A полярно сопряженные.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7059" l="14365" r="15217" t="16872"/>
          <a:stretch/>
        </p:blipFill>
        <p:spPr>
          <a:xfrm>
            <a:off x="260050" y="1124825"/>
            <a:ext cx="2945275" cy="31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Задачи на листках по пройденному материалу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ctrTitle"/>
          </p:nvPr>
        </p:nvSpPr>
        <p:spPr>
          <a:xfrm>
            <a:off x="311700" y="1897200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7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Кто 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730375" y="1922475"/>
            <a:ext cx="29079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Гера</a:t>
            </a:r>
            <a:endParaRPr sz="2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@</a:t>
            </a:r>
            <a:r>
              <a:rPr lang="ru" sz="2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Sarrz0</a:t>
            </a:r>
            <a:endParaRPr sz="2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11187" l="20163" r="19609" t="9973"/>
          <a:stretch/>
        </p:blipFill>
        <p:spPr>
          <a:xfrm>
            <a:off x="4666200" y="814950"/>
            <a:ext cx="3097800" cy="40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7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Расстояние между точками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 b="12150" l="16669" r="19338" t="23358"/>
          <a:stretch/>
        </p:blipFill>
        <p:spPr>
          <a:xfrm>
            <a:off x="546725" y="1164300"/>
            <a:ext cx="2679550" cy="27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/>
        </p:nvSpPr>
        <p:spPr>
          <a:xfrm>
            <a:off x="3718250" y="871225"/>
            <a:ext cx="3822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Кратчайшее расстояние между двумя точками - длина наименьшей дуги, образованной этими точками на большой окружности, проходящей через н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их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</a:t>
            </a:r>
            <a:endParaRPr/>
          </a:p>
        </p:txBody>
      </p:sp>
      <p:pic>
        <p:nvPicPr>
          <p:cNvPr descr="{&quot;type&quot;:&quot;$$&quot;,&quot;id&quot;:&quot;9&quot;,&quot;aid&quot;:null,&quot;backgroundColorModified&quot;:false,&quot;font&quot;:{&quot;family&quot;:&quot;Arial&quot;,&quot;size&quot;:25,&quot;color&quot;:&quot;#000000&quot;},&quot;code&quot;:&quot;$$C_{γ}\\,=\\,\\,2\\pi r\\frac{γ\\udeg}{360\\udeg}$$&quot;,&quot;backgroundColor&quot;:&quot;#FFFFFF&quot;,&quot;ts&quot;:1735478016512,&quot;cs&quot;:&quot;G1RFL8VQqQ/d6aLJytq3kA==&quot;,&quot;size&quot;:{&quot;width&quot;:266.9686666666667,&quot;height&quot;:81.3516661417323}}"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050" y="2882075"/>
            <a:ext cx="2542877" cy="77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Modified&quot;:false,&quot;backgroundColor&quot;:&quot;#FFFFFF&quot;,&quot;code&quot;:&quot;$$C_{γ^{\\prime}}\\,=\\,\\,γ^{\\prime}r$$&quot;,&quot;aid&quot;:null,&quot;font&quot;:{&quot;family&quot;:&quot;Arial&quot;,&quot;size&quot;:25,&quot;color&quot;:&quot;#000000&quot;},&quot;id&quot;:&quot;9&quot;,&quot;ts&quot;:1735478085162,&quot;cs&quot;:&quot;SApKGzV5f9QjHg4skpcy6w==&quot;,&quot;size&quot;:{&quot;width&quot;:174.5,&quot;height&quot;:43.833333333333336}}"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050" y="3720085"/>
            <a:ext cx="1662113" cy="417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6806600" y="3126800"/>
            <a:ext cx="22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градусах</a:t>
            </a:r>
            <a:endParaRPr/>
          </a:p>
        </p:txBody>
      </p:sp>
      <p:sp>
        <p:nvSpPr>
          <p:cNvPr id="194" name="Google Shape;194;p32"/>
          <p:cNvSpPr txBox="1"/>
          <p:nvPr/>
        </p:nvSpPr>
        <p:spPr>
          <a:xfrm>
            <a:off x="6806600" y="3720075"/>
            <a:ext cx="22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радианах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7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Угол между прямыми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51375"/>
            <a:ext cx="4187325" cy="41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5005675" y="764075"/>
            <a:ext cx="3615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Углом между прямыми AB и AC называют наименьший угол , образованный двумя касательными 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 большим окружностям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, в точке пересечения прямых.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code&quot;:&quot;\\begin{gather*}\n{BA\\text{$\\carat$}CA\\,=\\,∠BAC\\,=\\,∠XAY\\,=}\\\\\n{=∠BOC\\,=\\,\\left(ABO\\right)\\text{$\\carat$}\\left(ACO\\right)}\t\n\\end{gather*}&quot;,&quot;id&quot;:&quot;11&quot;,&quot;aid&quot;:null,&quot;type&quot;:&quot;gather*&quot;,&quot;backgroundColor&quot;:&quot;#FFFFFF&quot;,&quot;font&quot;:{&quot;size&quot;:18,&quot;color&quot;:&quot;#000000&quot;,&quot;family&quot;:&quot;Arial&quot;},&quot;backgroundColorModified&quot;:false,&quot;ts&quot;:1735482585565,&quot;cs&quot;:&quot;k4zOTI+bcj/29znWJBPrDQ==&quot;,&quot;size&quot;:{&quot;width&quot;:394.33333333333326,&quot;height&quot;:64}}"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679" y="3054900"/>
            <a:ext cx="37560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/>
        </p:nvSpPr>
        <p:spPr>
          <a:xfrm>
            <a:off x="4874575" y="3664500"/>
            <a:ext cx="387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BC - поляра к точке A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BO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 - вершина угла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AB и AC - стороны угла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id&quot;:&quot;18&quot;,&quot;backgroundColorModified&quot;:false,&quot;backgroundColor&quot;:&quot;#FFFFFF&quot;,&quot;type&quot;:&quot;$$&quot;,&quot;font&quot;:{&quot;size&quot;:14,&quot;color&quot;:&quot;#000000&quot;,&quot;family&quot;:&quot;Arial&quot;},&quot;aid&quot;:null,&quot;code&quot;:&quot;$$∠BAC$$&quot;,&quot;ts&quot;:1735494390446,&quot;cs&quot;:&quot;uyKQ/nNdAqnXaHS0JO0vPQ==&quot;,&quot;size&quot;:{&quot;width&quot;:64.5,&quot;height&quot;:16.333333333333332}}" id="204" name="Google Shape;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700" y="4382575"/>
            <a:ext cx="614363" cy="15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8&quot;,&quot;backgroundColorModified&quot;:false,&quot;backgroundColor&quot;:&quot;#FFFFFF&quot;,&quot;type&quot;:&quot;$$&quot;,&quot;font&quot;:{&quot;size&quot;:14,&quot;color&quot;:&quot;#000000&quot;,&quot;family&quot;:&quot;Arial&quot;},&quot;aid&quot;:null,&quot;code&quot;:&quot;$$∠BAC$$&quot;,&quot;ts&quot;:1735494390446,&quot;cs&quot;:&quot;uyKQ/nNdAqnXaHS0JO0vPQ==&quot;,&quot;size&quot;:{&quot;width&quot;:64.5,&quot;height&quot;:16.333333333333332}}" id="205" name="Google Shape;2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750" y="4683125"/>
            <a:ext cx="614363" cy="1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0" y="786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Угол между двумя большими полуокружностями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5087" l="15915" r="16843" t="15421"/>
          <a:stretch/>
        </p:blipFill>
        <p:spPr>
          <a:xfrm>
            <a:off x="735125" y="737575"/>
            <a:ext cx="3284900" cy="3883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$&quot;,&quot;font&quot;:{&quot;size&quot;:18,&quot;color&quot;:&quot;#000000&quot;,&quot;family&quot;:&quot;Arial&quot;},&quot;id&quot;:&quot;17&quot;,&quot;backgroundColorModified&quot;:false,&quot;aid&quot;:null,&quot;code&quot;:&quot;$$∠ACB=∠AC^{\\prime}B=∠AOB$$&quot;,&quot;ts&quot;:1735493488078,&quot;cs&quot;:&quot;vcN5q5B14QiTJrGktEv7/A==&quot;,&quot;size&quot;:{&quot;width&quot;:335.75,&quot;height&quot;:23.5}}"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325" y="1659890"/>
            <a:ext cx="3198019" cy="22383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4624325" y="2260875"/>
            <a:ext cx="340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Величина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каждого из этих углов называется углом между двумя большими окружностями.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6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Вертикальные и смежные углы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6588"/>
            <a:ext cx="4197775" cy="41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/>
        </p:nvSpPr>
        <p:spPr>
          <a:xfrm>
            <a:off x="3896175" y="640925"/>
            <a:ext cx="5338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Две большие окружности определяют четыре угла между двумя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полуокружностями, попарно равные друг другу.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Те из этих углов, обе стороны 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к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оторых являются 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п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родолжениями сторон другого угла,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равны и называются вертикальными углами.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Т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е из этих углов, которые имеют одну общую сторону, составляют в сумме развернутый угол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   и называются смежными углами.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font&quot;:{&quot;size&quot;:18,&quot;family&quot;:&quot;Arial&quot;,&quot;color&quot;:&quot;#000000&quot;},&quot;id&quot;:&quot;19&quot;,&quot;backgroundColorModified&quot;:false,&quot;code&quot;:&quot;$$\\pi$$&quot;,&quot;aid&quot;:null,&quot;type&quot;:&quot;$$&quot;,&quot;backgroundColor&quot;:&quot;#FFFFFF&quot;,&quot;ts&quot;:1735494653040,&quot;cs&quot;:&quot;Lqu4hawEr0veyFFbukCKlQ==&quot;,&quot;size&quot;:{&quot;width&quot;:15.833333333333334,&quot;height&quot;:12.666666666666666}}"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8300" y="4393025"/>
            <a:ext cx="150813" cy="1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Перпендикулярные прямые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4155400" y="1278750"/>
            <a:ext cx="425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Прямые, пересекающиеся под прямым углом называют перпендикулярными.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backgroundColor&quot;:&quot;#FFFFFF&quot;,&quot;code&quot;:&quot;$$AB⊥AC$$&quot;,&quot;backgroundColorModified&quot;:false,&quot;aid&quot;:null,&quot;id&quot;:&quot;13&quot;,&quot;type&quot;:&quot;$$&quot;,&quot;font&quot;:{&quot;size&quot;:18,&quot;family&quot;:&quot;Arial&quot;,&quot;color&quot;:&quot;#000000&quot;},&quot;ts&quot;:1735483367976,&quot;cs&quot;:&quot;fJmmvOwXTISAMIWxWsOP2Q==&quot;,&quot;size&quot;:{&quot;width&quot;:121.66666666666667,&quot;height&quot;:20.833333333333332}}"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800" y="2472525"/>
            <a:ext cx="1158875" cy="1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25" y="866575"/>
            <a:ext cx="3850600" cy="3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Окружности на сфере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 rotWithShape="1">
          <a:blip r:embed="rId3">
            <a:alphaModFix/>
          </a:blip>
          <a:srcRect b="20040" l="16624" r="11313" t="11885"/>
          <a:stretch/>
        </p:blipFill>
        <p:spPr>
          <a:xfrm>
            <a:off x="410650" y="562250"/>
            <a:ext cx="30249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/>
        </p:nvSpPr>
        <p:spPr>
          <a:xfrm>
            <a:off x="355875" y="3336000"/>
            <a:ext cx="3488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Окружность на сфере - малая окружность, геометрическое место точек равноотстоящих от одной точки сферы.</a:t>
            </a:r>
            <a:endParaRPr/>
          </a:p>
        </p:txBody>
      </p:sp>
      <p:sp>
        <p:nvSpPr>
          <p:cNvPr id="237" name="Google Shape;237;p37"/>
          <p:cNvSpPr txBox="1"/>
          <p:nvPr/>
        </p:nvSpPr>
        <p:spPr>
          <a:xfrm>
            <a:off x="4681200" y="1018550"/>
            <a:ext cx="4207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Сферическим центром малой окружности называют точку, для которой сферическое расстояние от точек малой окружности меньше         , где R - радиус сферы.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Сферическое расстояние от точек малой окружности до ее сферического центра называется сферическим радиусом малой окружности.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aid&quot;:null,&quot;code&quot;:&quot;$$\\frac{\\pi}{2}R$$&quot;,&quot;backgroundColorModified&quot;:false,&quot;backgroundColor&quot;:&quot;#FFFFFF&quot;,&quot;type&quot;:&quot;$$&quot;,&quot;id&quot;:&quot;14&quot;,&quot;font&quot;:{&quot;family&quot;:&quot;Arial&quot;,&quot;color&quot;:&quot;#000000&quot;,&quot;size&quot;:14},&quot;ts&quot;:1735485638390,&quot;cs&quot;:&quot;psSIRXdRxLypMT2O789yIA==&quot;,&quot;size&quot;:{&quot;width&quot;:36.5,&quot;height&quot;:39.333333333333336}}"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9025" y="2249425"/>
            <a:ext cx="347663" cy="3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Задачи на листках по пройденному материалу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ctrTitle"/>
          </p:nvPr>
        </p:nvSpPr>
        <p:spPr>
          <a:xfrm>
            <a:off x="311700" y="1897200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Некоторые аксиомы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553050" y="830150"/>
            <a:ext cx="8037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romanUcPeriod"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Существует единственная прямая, проходящая через две данные различные точки, кроме случая, когда эти точки противоположны; тогда таких прямых бесконечно много.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romanUcPeriod"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Существует единственный перпендикуляр к данной прямой, проходящий через данную точку, кроме случая, когда точка является полюсом этой прямой; тогда таких перпендикуляров бесконечно много.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romanUcPeriod"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Существует единственная окружность с данным центром O’ и данным радиусом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, если                           , где R - радиус сферы.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code&quot;:&quot;$$0&lt;ρ&lt;\\frac{\\pi}{2}R$$&quot;,&quot;font&quot;:{&quot;family&quot;:&quot;Arial&quot;,&quot;size&quot;:18,&quot;color&quot;:&quot;#000000&quot;},&quot;type&quot;:&quot;$$&quot;,&quot;aid&quot;:null,&quot;id&quot;:&quot;15&quot;,&quot;backgroundColor&quot;:&quot;#FFFFFF&quot;,&quot;backgroundColorModified&quot;:false,&quot;ts&quot;:1735486288378,&quot;cs&quot;:&quot;v9J5dLG5KVn5kSwm+IfrCQ==&quot;,&quot;size&quot;:{&quot;width&quot;:152.33333333333334,&quot;height&quot;:50.5}}"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70" y="3633950"/>
            <a:ext cx="1450975" cy="481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Некоторые аксиомы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553050" y="830150"/>
            <a:ext cx="8037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romanUcPeriod" startAt="4"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Для каждой точки на прямой и каждого положительного числа существуют ровно две точки на этой прямой, 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асстояния от которых до данной точки равны данному числу, если только это число меньше         , где R - радиус сферы.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romanUcPeriod" startAt="4"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Любые две прямые пересекаются в двух 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диаметрально противоположных точках.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id&quot;:&quot;16&quot;,&quot;type&quot;:&quot;$$&quot;,&quot;backgroundColor&quot;:&quot;#FFFFFF&quot;,&quot;aid&quot;:null,&quot;backgroundColorModified&quot;:false,&quot;font&quot;:{&quot;size&quot;:18,&quot;color&quot;:&quot;#000000&quot;,&quot;family&quot;:&quot;Arial&quot;},&quot;code&quot;:&quot;$$\\pi R$$&quot;,&quot;ts&quot;:1735486746299,&quot;cs&quot;:&quot;bgyKh9PoUh6g3b6PcMpraQ==&quot;,&quot;size&quot;:{&quot;width&quot;:37.166666666666664,&quot;height&quot;:19.833333333333332}}"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100" y="1807650"/>
            <a:ext cx="354013" cy="18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71825" y="7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Что вы изучали в школе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296225" y="4087825"/>
            <a:ext cx="3757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“Начала” Евклид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около 300 г. до н. э.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(на фото издание 1573 г.)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296225" y="1152475"/>
            <a:ext cx="3705325" cy="2779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21100"/>
            <a:ext cx="4991426" cy="344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Двуугольник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3393750" y="1039475"/>
            <a:ext cx="5647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Двуугольник - фигура, ограниченная двумя половинами больших окружностей с общими концами; эти общие концы называются вершинами двуугольника и являются диаметрально противоположными точками сферы.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/>
          </a:blip>
          <a:srcRect b="9298" l="16830" r="15059" t="19885"/>
          <a:stretch/>
        </p:blipFill>
        <p:spPr>
          <a:xfrm>
            <a:off x="494375" y="876075"/>
            <a:ext cx="2979675" cy="309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259375" y="7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Площадь сферической фигуры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Будем называть площадью сферической фигуры, по аналогии с площадью плоской фигуры, действительное число, удовлетворяющее следующим четырем требованиям: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Площадь сферической фигуры является положительным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Площадь сферической фигуры не изменяется при движении сферы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Если сферическая фигура разложена на две сферические фигуры, то площадь данной фигуры равна сумме площадей двух фигур, на которые она разложена.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Площадь всей сферы радиуса r равна 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code&quot;:&quot;$$4\\pi r^{2}$$&quot;,&quot;id&quot;:&quot;21&quot;,&quot;backgroundColorModified&quot;:false,&quot;aid&quot;:null,&quot;type&quot;:&quot;$$&quot;,&quot;font&quot;:{&quot;color&quot;:&quot;#000000&quot;,&quot;size&quot;:18,&quot;family&quot;:&quot;Arial&quot;},&quot;backgroundColor&quot;:&quot;#FFFFFF&quot;,&quot;ts&quot;:1735495176360,&quot;cs&quot;:&quot;QEEmO1CMc5r0XQYVyqGTKA==&quot;,&quot;size&quot;:{&quot;width&quot;:52.333333333333336,&quot;height&quot;:25.333333333333332}}"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300" y="3975025"/>
            <a:ext cx="498475" cy="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311700" y="6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Площадь двуугольника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83" name="Google Shape;283;p44"/>
          <p:cNvSpPr txBox="1"/>
          <p:nvPr/>
        </p:nvSpPr>
        <p:spPr>
          <a:xfrm>
            <a:off x="4216500" y="919800"/>
            <a:ext cx="385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 rotWithShape="1">
          <a:blip r:embed="rId3">
            <a:alphaModFix/>
          </a:blip>
          <a:srcRect b="6333" l="14197" r="15896" t="17266"/>
          <a:stretch/>
        </p:blipFill>
        <p:spPr>
          <a:xfrm>
            <a:off x="672100" y="898888"/>
            <a:ext cx="3061150" cy="33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 txBox="1"/>
          <p:nvPr/>
        </p:nvSpPr>
        <p:spPr>
          <a:xfrm>
            <a:off x="4344950" y="1205900"/>
            <a:ext cx="3000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Площадь двуугольника равна доле всей площади сферы. Если                   в радианах, то доля площади равна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type&quot;:&quot;$$&quot;,&quot;id&quot;:&quot;23&quot;,&quot;aid&quot;:null,&quot;backgroundColorModified&quot;:false,&quot;backgroundColor&quot;:&quot;#FFFFFF&quot;,&quot;font&quot;:{&quot;color&quot;:&quot;#000000&quot;,&quot;family&quot;:&quot;Arial&quot;,&quot;size&quot;:13.5},&quot;code&quot;:&quot;$$∠ACB=α$$&quot;,&quot;ts&quot;:1735499926451,&quot;cs&quot;:&quot;AyugVEwGea9Zp4k/y+fg3Q==&quot;,&quot;size&quot;:{&quot;width&quot;:103.50619370078734,&quot;height&quot;:16.333333333333332}}" id="286" name="Google Shape;2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353" y="2328000"/>
            <a:ext cx="985896" cy="15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font&quot;:{&quot;size&quot;:18,&quot;family&quot;:&quot;Arial&quot;,&quot;color&quot;:&quot;#000000&quot;},&quot;id&quot;:&quot;24&quot;,&quot;type&quot;:&quot;$$&quot;,&quot;backgroundColor&quot;:&quot;#FFFFFF&quot;,&quot;code&quot;:&quot;$$\\frac{α}{2\\pi}4\\pi r^{2}\\,=\\,2αr^{2}$$&quot;,&quot;backgroundColorModified&quot;:false,&quot;ts&quot;:1735499901592,&quot;cs&quot;:&quot;fa72eDD7rkwjxy66EJqs2w==&quot;,&quot;size&quot;:{&quot;width&quot;:195.66666666666666,&quot;height&quot;:50.666666666666664}}" id="287" name="Google Shape;2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375" y="3315325"/>
            <a:ext cx="1863725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484625" y="7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Треугольник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93" name="Google Shape;293;p45"/>
          <p:cNvPicPr preferRelativeResize="0"/>
          <p:nvPr/>
        </p:nvPicPr>
        <p:blipFill rotWithShape="1">
          <a:blip r:embed="rId3">
            <a:alphaModFix/>
          </a:blip>
          <a:srcRect b="11114" l="9458" r="6543" t="6796"/>
          <a:stretch/>
        </p:blipFill>
        <p:spPr>
          <a:xfrm>
            <a:off x="91800" y="1001750"/>
            <a:ext cx="3523100" cy="34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/>
        </p:nvSpPr>
        <p:spPr>
          <a:xfrm>
            <a:off x="3759125" y="552775"/>
            <a:ext cx="54624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ри большие окружности на сфере, не пересекающиеся в одной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точке, делят сферу на восемь областей. Каждая из этих областей,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ограниченная дугами трех больших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окружностей, называется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сферическим</a:t>
            </a:r>
            <a:endParaRPr b="1" i="1"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треугольником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Дуги больших окружностей, ограничивающие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сферический треугольник, называются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его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сторонами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, концы этих дуг называются его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вершинами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, а углы, образуемые сторонами сферического треугольника в его вершинах, называются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углами сферического треугольника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311700" y="7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Площадь треугольника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5247" l="8198" r="9813" t="11861"/>
          <a:stretch/>
        </p:blipFill>
        <p:spPr>
          <a:xfrm>
            <a:off x="-22950" y="712650"/>
            <a:ext cx="3132901" cy="3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6"/>
          <p:cNvSpPr txBox="1"/>
          <p:nvPr/>
        </p:nvSpPr>
        <p:spPr>
          <a:xfrm>
            <a:off x="3993625" y="1078750"/>
            <a:ext cx="4195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Просуммируем удвоенные площади двуугольников, образованных прямыми, получим: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code&quot;:&quot;\\begin{gather*}\n{2S\\left(A\\right)+2S\\left(B\\right)+2S\\left(C\\right)=S+4S\\left(▵ABC\\right)}\\\\\n{2\\cdot2r^{2}A\\,+\\,2\\cdot2r^{2}B\\,+\\,2\\cdot2r^{2}C\\,=\\,4\\pi r^{2}+4S\\left(▵ABC\\right)}\\\\\n{4r^{2}\\left(A+B+C\\right)\\,=\\,4\\pi r^{2}+4S\\left(▵ABC\\right)}\\\\\n{S\\left(▵ABC\\right)=r^{2}\\left(A+B+C-\\pi \\right)}\t\n\\end{gather*}&quot;,&quot;font&quot;:{&quot;color&quot;:&quot;#000000&quot;,&quot;size&quot;:18,&quot;family&quot;:&quot;Arial&quot;},&quot;type&quot;:&quot;gather*&quot;,&quot;backgroundColor&quot;:&quot;#FFFFFF&quot;,&quot;id&quot;:&quot;25&quot;,&quot;aid&quot;:null,&quot;backgroundColorModified&quot;:false,&quot;ts&quot;:1735503284172,&quot;cs&quot;:&quot;07R7Ns2rK8p1XBP0+GtPhw==&quot;,&quot;size&quot;:{&quot;width&quot;:653.0000000000001,&quot;height&quot;:149.5}}" id="302" name="Google Shape;3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990" y="2845513"/>
            <a:ext cx="6219825" cy="142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Задачи на листках по пройденному материалу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ctrTitle"/>
          </p:nvPr>
        </p:nvSpPr>
        <p:spPr>
          <a:xfrm>
            <a:off x="311700" y="1897200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7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Теорема косинусов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19" name="Google Shape;319;p49"/>
          <p:cNvSpPr txBox="1"/>
          <p:nvPr/>
        </p:nvSpPr>
        <p:spPr>
          <a:xfrm>
            <a:off x="4005775" y="761225"/>
            <a:ext cx="50859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Предположим сначала, что каждая из сторон b и c сферического треугольника △ABC меньше 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Проведем из точки А касательные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AM и AN к сторонам c и b и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найдем точки М и N пересечения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этих касательных с продолжениями радиусов OB и OC эти точки 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существуют, так как, по 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п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редположению,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каждый из углов ∠АОС, ∠АОВ меньше . Тогда ∠А равен ∠MA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N.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backgroundColorModified&quot;:false,&quot;id&quot;:&quot;26&quot;,&quot;code&quot;:&quot;$$\\frac{\\pi}{2}r$$&quot;,&quot;type&quot;:&quot;$$&quot;,&quot;aid&quot;:null,&quot;font&quot;:{&quot;family&quot;:&quot;Arial&quot;,&quot;color&quot;:&quot;#000000&quot;,&quot;size&quot;:18},&quot;backgroundColor&quot;:&quot;#FFFFFF&quot;,&quot;ts&quot;:1735514771756,&quot;cs&quot;:&quot;xDRbEwktswbhlmteUgmX6g==&quot;,&quot;size&quot;:{&quot;width&quot;:37.5,&quot;height&quot;:50.5}}"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875" y="1366200"/>
            <a:ext cx="357188" cy="48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 rotWithShape="1">
          <a:blip r:embed="rId4">
            <a:alphaModFix/>
          </a:blip>
          <a:srcRect b="11293" l="3772" r="0" t="14506"/>
          <a:stretch/>
        </p:blipFill>
        <p:spPr>
          <a:xfrm>
            <a:off x="433150" y="975175"/>
            <a:ext cx="3666825" cy="2827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frac{\\pi}{2}$$&quot;,&quot;type&quot;:&quot;$$&quot;,&quot;font&quot;:{&quot;size&quot;:18,&quot;family&quot;:&quot;Arial&quot;,&quot;color&quot;:&quot;#000000&quot;},&quot;aid&quot;:null,&quot;id&quot;:&quot;27&quot;,&quot;backgroundColorModified&quot;:false,&quot;backgroundColor&quot;:&quot;#FFFFFF&quot;,&quot;ts&quot;:1735515147201,&quot;cs&quot;:&quot;pJb9AfMlVSW2H47v+5joTQ==&quot;,&quot;size&quot;:{&quot;width&quot;:22,&quot;height&quot;:50.5}}" id="322" name="Google Shape;3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5500" y="3802725"/>
            <a:ext cx="209550" cy="481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/>
        </p:nvSpPr>
        <p:spPr>
          <a:xfrm>
            <a:off x="3954875" y="719375"/>
            <a:ext cx="50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28" name="Google Shape;328;p50"/>
          <p:cNvPicPr preferRelativeResize="0"/>
          <p:nvPr/>
        </p:nvPicPr>
        <p:blipFill rotWithShape="1">
          <a:blip r:embed="rId3">
            <a:alphaModFix/>
          </a:blip>
          <a:srcRect b="11293" l="3772" r="0" t="14506"/>
          <a:stretch/>
        </p:blipFill>
        <p:spPr>
          <a:xfrm>
            <a:off x="434025" y="872306"/>
            <a:ext cx="3868050" cy="298271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 txBox="1"/>
          <p:nvPr/>
        </p:nvSpPr>
        <p:spPr>
          <a:xfrm>
            <a:off x="4650425" y="952500"/>
            <a:ext cx="3659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Д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ля плоского △MAN в силу плоской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теоремы косинусов получаем: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id&quot;:&quot;28&quot;,&quot;aid&quot;:null,&quot;backgroundColorModified&quot;:false,&quot;type&quot;:&quot;$$&quot;,&quot;backgroundColor&quot;:&quot;#FFFFFF&quot;,&quot;font&quot;:{&quot;size&quot;:18,&quot;color&quot;:&quot;#000000&quot;,&quot;family&quot;:&quot;Arial&quot;},&quot;code&quot;:&quot;$$MN^{2}=AN^{2}+AM^{2}-2AN\\cdot AM\\cos A$$&quot;,&quot;ts&quot;:1735515466582,&quot;cs&quot;:&quot;54Czkrtuxg13oTOURItfpA==&quot;,&quot;size&quot;:{&quot;width&quot;:497.5,&quot;height&quot;:27.5}}" id="330" name="Google Shape;3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075" y="2309800"/>
            <a:ext cx="4738688" cy="26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/>
        </p:nvSpPr>
        <p:spPr>
          <a:xfrm>
            <a:off x="3954875" y="719375"/>
            <a:ext cx="50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36" name="Google Shape;336;p51"/>
          <p:cNvPicPr preferRelativeResize="0"/>
          <p:nvPr/>
        </p:nvPicPr>
        <p:blipFill rotWithShape="1">
          <a:blip r:embed="rId3">
            <a:alphaModFix/>
          </a:blip>
          <a:srcRect b="11293" l="3772" r="0" t="14506"/>
          <a:stretch/>
        </p:blipFill>
        <p:spPr>
          <a:xfrm>
            <a:off x="306625" y="882781"/>
            <a:ext cx="3868050" cy="298271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 txBox="1"/>
          <p:nvPr/>
        </p:nvSpPr>
        <p:spPr>
          <a:xfrm>
            <a:off x="4287375" y="719375"/>
            <a:ext cx="4293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С другой стороны, углы ∠ВОС, ∠АОС и ∠АОВ, являющиеся центральными углами больших окружностей сферы, опирающимися на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дуги a, b, c, соответственно равны      ,      и      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Поэтому из тре-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треугольника △OMN находим: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code&quot;:&quot;$$\\frac{a}{r}$$&quot;,&quot;id&quot;:&quot;29&quot;,&quot;font&quot;:{&quot;size&quot;:18,&quot;family&quot;:&quot;Arial&quot;,&quot;color&quot;:&quot;#000000&quot;},&quot;type&quot;:&quot;$$&quot;,&quot;backgroundColor&quot;:&quot;#FFFFFF&quot;,&quot;aid&quot;:null,&quot;backgroundColorModified&quot;:false,&quot;ts&quot;:1735515594235,&quot;cs&quot;:&quot;yC9nsE4S3AWvQD9jw8AfAA==&quot;,&quot;size&quot;:{&quot;width&quot;:20.833333333333332,&quot;height&quot;:51.166666666666664}}"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350" y="2482100"/>
            <a:ext cx="198438" cy="487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type&quot;:&quot;$$&quot;,&quot;backgroundColorModified&quot;:false,&quot;code&quot;:&quot;$$\\frac{b}{r}$$&quot;,&quot;id&quot;:&quot;30&quot;,&quot;font&quot;:{&quot;family&quot;:&quot;Arial&quot;,&quot;color&quot;:&quot;#000000&quot;,&quot;size&quot;:18},&quot;ts&quot;:1735515628462,&quot;cs&quot;:&quot;G/6mvQpFmXEJrHvO4IDFhQ==&quot;,&quot;size&quot;:{&quot;width&quot;:18.666666666666668,&quot;height&quot;:58.333333333333336}}" id="339" name="Google Shape;33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8975" y="2447975"/>
            <a:ext cx="177800" cy="55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frac{c}{r}$$&quot;,&quot;id&quot;:&quot;31&quot;,&quot;backgroundColorModified&quot;:false,&quot;font&quot;:{&quot;color&quot;:&quot;#000000&quot;,&quot;family&quot;:&quot;Arial&quot;,&quot;size&quot;:18},&quot;backgroundColor&quot;:&quot;#FFFFFF&quot;,&quot;aid&quot;:null,&quot;type&quot;:&quot;$$&quot;,&quot;ts&quot;:1735515650895,&quot;cs&quot;:&quot;sGOLqP0PclWDbeCdRrDyHg==&quot;,&quot;size&quot;:{&quot;width&quot;:18.666666666666668,&quot;height&quot;:51.166666666666664}}" id="340" name="Google Shape;34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725" y="2482100"/>
            <a:ext cx="177800" cy="487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MN^{2}=OM^{2}+ON^{2}-2OM\\cdot ON\\cos\\frac{a}{r}$$&quot;,&quot;backgroundColorModified&quot;:false,&quot;backgroundColor&quot;:&quot;#FFFFFF&quot;,&quot;font&quot;:{&quot;size&quot;:18,&quot;family&quot;:&quot;Arial&quot;,&quot;color&quot;:&quot;#000000&quot;},&quot;id&quot;:&quot;32&quot;,&quot;aid&quot;:null,&quot;type&quot;:&quot;$$&quot;,&quot;ts&quot;:1735515740542,&quot;cs&quot;:&quot;dN9Ag/Yuafy05z2KM+z/dw==&quot;,&quot;size&quot;:{&quot;width&quot;:502.5,&quot;height&quot;:51.5}}" id="341" name="Google Shape;34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0863" y="3723125"/>
            <a:ext cx="4786313" cy="49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7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Некоторые постулаты Евклида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 Medium"/>
              <a:buAutoNum type="romanUcPeriod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Существует единственная прямая, проходящая через две 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данные различные точки.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 Medium"/>
              <a:buAutoNum type="romanUcPeriod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Существует единственный перпендикуляр к данной прямой, 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проходящий через данную точку.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 Medium"/>
              <a:buAutoNum type="romanUcPeriod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Существует единственная окружность с данным центром 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и данным радиусом.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 Medium"/>
              <a:buAutoNum type="romanUcPeriod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Для любой точки на прямой и любого положительного числа 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существуют ровно две точки на этой прямой, расстояния от которых до данной точки равны данному числу.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 Medium"/>
              <a:buAutoNum type="romanUcPeriod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Существует единственная прямая, параллельная данной прямой и проходящая через данную точку вне этой прямой.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3954875" y="719375"/>
            <a:ext cx="50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47" name="Google Shape;347;p52"/>
          <p:cNvPicPr preferRelativeResize="0"/>
          <p:nvPr/>
        </p:nvPicPr>
        <p:blipFill rotWithShape="1">
          <a:blip r:embed="rId3">
            <a:alphaModFix/>
          </a:blip>
          <a:srcRect b="11293" l="3772" r="0" t="14506"/>
          <a:stretch/>
        </p:blipFill>
        <p:spPr>
          <a:xfrm>
            <a:off x="306625" y="882781"/>
            <a:ext cx="3868050" cy="298271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2"/>
          <p:cNvSpPr txBox="1"/>
          <p:nvPr/>
        </p:nvSpPr>
        <p:spPr>
          <a:xfrm>
            <a:off x="4287375" y="719375"/>
            <a:ext cx="475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Из прямоугольного треугольника △ОМА находим, что: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9" name="Google Shape;349;p52"/>
          <p:cNvSpPr txBox="1"/>
          <p:nvPr/>
        </p:nvSpPr>
        <p:spPr>
          <a:xfrm>
            <a:off x="4262825" y="2925300"/>
            <a:ext cx="447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И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з прямоугольного треугольника △ONA находим, что: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aid&quot;:null,&quot;type&quot;:&quot;$$&quot;,&quot;backgroundColor&quot;:&quot;#FFFFFF&quot;,&quot;font&quot;:{&quot;size&quot;:18,&quot;family&quot;:&quot;Arial&quot;,&quot;color&quot;:&quot;#000000&quot;},&quot;code&quot;:&quot;$$OM^{2}-AM^{2}=OA^{2},\\,\\frac{OA}{OM}=\\cos\\frac{c}{r},\\,\\frac{AM}{OM}=\\sin\\frac{c}{r}$$&quot;,&quot;id&quot;:&quot;33&quot;,&quot;backgroundColorModified&quot;:false,&quot;ts&quot;:1735516156618,&quot;cs&quot;:&quot;sQOxJYAvlzBbGecNueeMYQ==&quot;,&quot;size&quot;:{&quot;width&quot;:621,&quot;height&quot;:59.5}}" id="350" name="Google Shape;35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850" y="1769813"/>
            <a:ext cx="5915025" cy="566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&quot;:&quot;#FFFFFF&quot;,&quot;font&quot;:{&quot;family&quot;:&quot;Arial&quot;,&quot;size&quot;:18,&quot;color&quot;:&quot;#000000&quot;},&quot;aid&quot;:null,&quot;backgroundColorModified&quot;:false,&quot;code&quot;:&quot;$$ON^{2}-AN^{2}=OA^{2},\\,\\frac{OA}{ON}=\\cos\\frac{b}{r},\\,\\frac{AN}{ON}=\\sin\\frac{b}{r}$$&quot;,&quot;id&quot;:&quot;34&quot;,&quot;ts&quot;:1735516226942,&quot;cs&quot;:&quot;cblCaLl9jI7VzXURfO+pIw==&quot;,&quot;size&quot;:{&quot;width&quot;:602.5,&quot;height&quot;:59.5}}" id="351" name="Google Shape;35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5850" y="3664200"/>
            <a:ext cx="5738813" cy="56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{&quot;id&quot;:&quot;28&quot;,&quot;aid&quot;:null,&quot;backgroundColorModified&quot;:false,&quot;type&quot;:&quot;$$&quot;,&quot;backgroundColor&quot;:&quot;#FFFFFF&quot;,&quot;font&quot;:{&quot;size&quot;:18,&quot;color&quot;:&quot;#000000&quot;,&quot;family&quot;:&quot;Arial&quot;},&quot;code&quot;:&quot;$$MN^{2}=AN^{2}+AM^{2}-2AN\\cdot AM\\cos A$$&quot;,&quot;ts&quot;:1735515466582,&quot;cs&quot;:&quot;54Czkrtuxg13oTOURItfpA==&quot;,&quot;size&quot;:{&quot;width&quot;:497.5,&quot;height&quot;:27.5}}" id="356" name="Google Shape;3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650" y="324450"/>
            <a:ext cx="4738688" cy="261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MN^{2}=OM^{2}+ON^{2}-2OM\\cdot ON\\cos\\frac{a}{r}$$&quot;,&quot;backgroundColorModified&quot;:false,&quot;backgroundColor&quot;:&quot;#FFFFFF&quot;,&quot;font&quot;:{&quot;size&quot;:18,&quot;family&quot;:&quot;Arial&quot;,&quot;color&quot;:&quot;#000000&quot;},&quot;id&quot;:&quot;32&quot;,&quot;aid&quot;:null,&quot;type&quot;:&quot;$$&quot;,&quot;ts&quot;:1735515740542,&quot;cs&quot;:&quot;dN9Ag/Yuafy05z2KM+z/dw==&quot;,&quot;size&quot;:{&quot;width&quot;:502.5,&quot;height&quot;:51.5}}" id="357" name="Google Shape;3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838" y="842675"/>
            <a:ext cx="4786313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id&quot;:&quot;35&quot;,&quot;type&quot;:&quot;$$&quot;,&quot;code&quot;:&quot;$$AN^{2}+AM^{2}-2AN\\cdot AM\\cos A=OM^{2}+ON^{2}-2OM\\cdot ON\\cos\\frac{a}{r}$$&quot;,&quot;aid&quot;:null,&quot;font&quot;:{&quot;size&quot;:18,&quot;color&quot;:&quot;#000000&quot;,&quot;family&quot;:&quot;Arial&quot;},&quot;backgroundColorModified&quot;:false,&quot;ts&quot;:1735516357444,&quot;cs&quot;:&quot;gYKU0BM81LwRIkndPRNisQ==&quot;,&quot;size&quot;:{&quot;width&quot;:827,&quot;height&quot;:52}}" id="358" name="Google Shape;3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00" y="1509175"/>
            <a:ext cx="78771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$&quot;,&quot;backgroundColor&quot;:&quot;#FFFFFF&quot;,&quot;font&quot;:{&quot;size&quot;:18,&quot;family&quot;:&quot;Arial&quot;,&quot;color&quot;:&quot;#000000&quot;},&quot;code&quot;:&quot;$$OM^{2}-AM^{2}=OA^{2},\\,\\frac{OA}{OM}=\\cos\\frac{c}{r},\\,\\frac{AM}{OM}=\\sin\\frac{c}{r}$$&quot;,&quot;id&quot;:&quot;33&quot;,&quot;backgroundColorModified&quot;:false,&quot;ts&quot;:1735516156618,&quot;cs&quot;:&quot;sQOxJYAvlzBbGecNueeMYQ==&quot;,&quot;size&quot;:{&quot;width&quot;:621,&quot;height&quot;:59.5}}" id="359" name="Google Shape;35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4475" y="2054188"/>
            <a:ext cx="5915025" cy="566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&quot;:&quot;#FFFFFF&quot;,&quot;font&quot;:{&quot;family&quot;:&quot;Arial&quot;,&quot;size&quot;:18,&quot;color&quot;:&quot;#000000&quot;},&quot;aid&quot;:null,&quot;backgroundColorModified&quot;:false,&quot;code&quot;:&quot;$$ON^{2}-AN^{2}=OA^{2},\\,\\frac{OA}{ON}=\\cos\\frac{b}{r},\\,\\frac{AN}{ON}=\\sin\\frac{b}{r}$$&quot;,&quot;id&quot;:&quot;34&quot;,&quot;ts&quot;:1735516226942,&quot;cs&quot;:&quot;cblCaLl9jI7VzXURfO+pIw==&quot;,&quot;size&quot;:{&quot;width&quot;:602.5,&quot;height&quot;:59.5}}" id="360" name="Google Shape;36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2588" y="2858063"/>
            <a:ext cx="5738813" cy="566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type&quot;:&quot;$$&quot;,&quot;id&quot;:&quot;36&quot;,&quot;font&quot;:{&quot;size&quot;:18,&quot;color&quot;:&quot;#000000&quot;,&quot;family&quot;:&quot;Arial&quot;},&quot;backgroundColor&quot;:&quot;#FFFFFF&quot;,&quot;aid&quot;:null,&quot;code&quot;:&quot;$$2ON\\cdot ON\\cos\\frac{a}{r}=2OA^{2}+2AN\\cdot AN\\cdot AM\\cos A$$&quot;,&quot;ts&quot;:1735516433140,&quot;cs&quot;:&quot;yAolggDaPHZ0db15xboCuw==&quot;,&quot;size&quot;:{&quot;width&quot;:607.5,&quot;height&quot;:51.5}}" id="361" name="Google Shape;361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8763" y="3535725"/>
            <a:ext cx="5786438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OM\\cdot ON\\cos\\frac{a}{r}=OA^{2}+AN\\cdot AM\\cos A$$&quot;,&quot;font&quot;:{&quot;size&quot;:18,&quot;color&quot;:&quot;#000000&quot;,&quot;family&quot;:&quot;Arial&quot;},&quot;aid&quot;:null,&quot;backgroundColor&quot;:&quot;#FFFFFF&quot;,&quot;type&quot;:&quot;$$&quot;,&quot;id&quot;:&quot;37&quot;,&quot;backgroundColorModified&quot;:false,&quot;ts&quot;:1735516487713,&quot;cs&quot;:&quot;uoQT5YQWjN0pNo1nJhFwJA==&quot;,&quot;size&quot;:{&quot;width&quot;:503,&quot;height&quot;:51.5}}" id="362" name="Google Shape;36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6463" y="4137200"/>
            <a:ext cx="4791075" cy="49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{&quot;type&quot;:&quot;$$&quot;,&quot;backgroundColor&quot;:&quot;#FFFFFF&quot;,&quot;font&quot;:{&quot;family&quot;:&quot;Arial&quot;,&quot;size&quot;:18,&quot;color&quot;:&quot;#000000&quot;},&quot;aid&quot;:null,&quot;backgroundColorModified&quot;:false,&quot;code&quot;:&quot;$$ON^{2}-AN^{2}=OA^{2},\\,\\frac{OA}{ON}=\\cos\\frac{b}{r},\\,\\frac{AN}{ON}=\\sin\\frac{b}{r}$$&quot;,&quot;id&quot;:&quot;34&quot;,&quot;ts&quot;:1735516226942,&quot;cs&quot;:&quot;cblCaLl9jI7VzXURfO+pIw==&quot;,&quot;size&quot;:{&quot;width&quot;:602.5,&quot;height&quot;:59.5}}"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588" y="347675"/>
            <a:ext cx="5738813" cy="566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color&quot;:&quot;#000000&quot;,&quot;size&quot;:18},&quot;code&quot;:&quot;$$\\cos\\frac{a}{r}=\\frac{OA}{OM}\\cdot\\frac{OA}{ON}+\\frac{AN}{ON}\\cdot\\frac{AM}{OM}\\cos A$$&quot;,&quot;backgroundColor&quot;:&quot;#FFFFFF&quot;,&quot;aid&quot;:null,&quot;backgroundColorModified&quot;:false,&quot;id&quot;:&quot;38&quot;,&quot;type&quot;:&quot;$$&quot;,&quot;ts&quot;:1735516587680,&quot;cs&quot;:&quot;ZxHP9ZVX+M8tiuuF31/2Mw==&quot;,&quot;size&quot;:{&quot;width&quot;:489.5,&quot;height&quot;:59.5}}" id="368" name="Google Shape;3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750" y="1297925"/>
            <a:ext cx="4662488" cy="566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$&quot;,&quot;aid&quot;:null,&quot;font&quot;:{&quot;family&quot;:&quot;Arial&quot;,&quot;color&quot;:&quot;#000000&quot;,&quot;size&quot;:18},&quot;code&quot;:&quot;$$\\cos\\frac{a}{r}=\\cos\\frac{b}{r}\\cos\\frac{c}{r}+\\sin\\frac{b}{r}\\sin\\frac{c}{r}\\cos A$$&quot;,&quot;id&quot;:&quot;39&quot;,&quot;backgroundColorModified&quot;:false,&quot;ts&quot;:1735516645696,&quot;cs&quot;:&quot;Wul0oRd2105LgrehoMR92g==&quot;,&quot;size&quot;:{&quot;width&quot;:467.6666666666667,&quot;height&quot;:58.333333333333336}}" id="369" name="Google Shape;36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4738" y="2293938"/>
            <a:ext cx="4454525" cy="5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4"/>
          <p:cNvSpPr/>
          <p:nvPr/>
        </p:nvSpPr>
        <p:spPr>
          <a:xfrm>
            <a:off x="2151725" y="2251950"/>
            <a:ext cx="4751400" cy="73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5"/>
          <p:cNvPicPr preferRelativeResize="0"/>
          <p:nvPr/>
        </p:nvPicPr>
        <p:blipFill rotWithShape="1">
          <a:blip r:embed="rId3">
            <a:alphaModFix/>
          </a:blip>
          <a:srcRect b="33815" l="0" r="0" t="21952"/>
          <a:stretch/>
        </p:blipFill>
        <p:spPr>
          <a:xfrm>
            <a:off x="49100" y="246350"/>
            <a:ext cx="4400550" cy="1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5"/>
          <p:cNvSpPr txBox="1"/>
          <p:nvPr/>
        </p:nvSpPr>
        <p:spPr>
          <a:xfrm>
            <a:off x="4509650" y="68850"/>
            <a:ext cx="3998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Если теперь сторона b больше       , а сторона c 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м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еньше         , 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то продолжим стороны a и b нашего треугольника до пересечения в точке С’, диаметрально противоположной точке С. 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77" name="Google Shape;377;p55"/>
          <p:cNvSpPr txBox="1"/>
          <p:nvPr/>
        </p:nvSpPr>
        <p:spPr>
          <a:xfrm>
            <a:off x="73650" y="3064075"/>
            <a:ext cx="899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Тогда в сферическом треугольнике △ABC’ стороны АС’ и АВ,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соответственно равные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πr-b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и с, меньше        , а ∠ВАС, смежный с ∠А,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равен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-∠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А. Поэтому в силу предыдущей формулы для △ABC’: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aid&quot;:null,&quot;backgroundColorModified&quot;:false,&quot;font&quot;:{&quot;size&quot;:18,&quot;family&quot;:&quot;Arial&quot;,&quot;color&quot;:&quot;#000000&quot;},&quot;type&quot;:&quot;$$&quot;,&quot;id&quot;:&quot;40&quot;,&quot;backgroundColor&quot;:&quot;#FFFFFF&quot;,&quot;code&quot;:&quot;$$\\frac{\\pi}{2}r$$&quot;,&quot;ts&quot;:1735517135137,&quot;cs&quot;:&quot;uGN8pfwNSej/mwJVwZFrMg==&quot;,&quot;size&quot;:{&quot;width&quot;:37.5,&quot;height&quot;:50.5}}" id="378" name="Google Shape;37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000" y="979088"/>
            <a:ext cx="357188" cy="481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Modified&quot;:false,&quot;font&quot;:{&quot;size&quot;:18,&quot;family&quot;:&quot;Arial&quot;,&quot;color&quot;:&quot;#000000&quot;},&quot;type&quot;:&quot;$$&quot;,&quot;id&quot;:&quot;40&quot;,&quot;backgroundColor&quot;:&quot;#FFFFFF&quot;,&quot;code&quot;:&quot;$$\\frac{\\pi}{2}r$$&quot;,&quot;ts&quot;:1735517135137,&quot;cs&quot;:&quot;uGN8pfwNSej/mwJVwZFrMg==&quot;,&quot;size&quot;:{&quot;width&quot;:37.5,&quot;height&quot;:50.5}}" id="379" name="Google Shape;37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000" y="393375"/>
            <a:ext cx="357188" cy="481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Modified&quot;:false,&quot;font&quot;:{&quot;size&quot;:18,&quot;family&quot;:&quot;Arial&quot;,&quot;color&quot;:&quot;#000000&quot;},&quot;type&quot;:&quot;$$&quot;,&quot;id&quot;:&quot;40&quot;,&quot;backgroundColor&quot;:&quot;#FFFFFF&quot;,&quot;code&quot;:&quot;$$\\frac{\\pi}{2}r$$&quot;,&quot;ts&quot;:1735517135137,&quot;cs&quot;:&quot;uGN8pfwNSej/mwJVwZFrMg==&quot;,&quot;size&quot;:{&quot;width&quot;:37.5,&quot;height&quot;:50.5}}" id="380" name="Google Shape;38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350" y="3470063"/>
            <a:ext cx="357188" cy="481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color&quot;:&quot;#000000&quot;,&quot;size&quot;:18},&quot;backgroundColorModified&quot;:false,&quot;type&quot;:&quot;$$&quot;,&quot;id&quot;:&quot;41&quot;,&quot;backgroundColor&quot;:&quot;#FFFFFF&quot;,&quot;code&quot;:&quot;$$\\cos\\left(\\pi-\\frac{a}{r}\\right)=\\cos\\left(\\pi-\\frac{b}{r}\\right)\\cos\\frac{c}{r}+\\sin\\left(\\pi-\\frac{b}{r}\\right)\\sin\\frac{c}{r}\\cos\\left(\\pi-A\\right)$$&quot;,&quot;aid&quot;:null,&quot;ts&quot;:1735517490262,&quot;cs&quot;:&quot;1t7QLG8hOBJVDLdwsPraaQ==&quot;,&quot;size&quot;:{&quot;width&quot;:817,&quot;height&quot;:68}}" id="381" name="Google Shape;38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75" y="4397000"/>
            <a:ext cx="77819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6"/>
          <p:cNvPicPr preferRelativeResize="0"/>
          <p:nvPr/>
        </p:nvPicPr>
        <p:blipFill rotWithShape="1">
          <a:blip r:embed="rId3">
            <a:alphaModFix/>
          </a:blip>
          <a:srcRect b="28497" l="0" r="0" t="27430"/>
          <a:stretch/>
        </p:blipFill>
        <p:spPr>
          <a:xfrm>
            <a:off x="171450" y="315200"/>
            <a:ext cx="4400550" cy="1939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 txBox="1"/>
          <p:nvPr/>
        </p:nvSpPr>
        <p:spPr>
          <a:xfrm>
            <a:off x="4481350" y="315200"/>
            <a:ext cx="4589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Если, наконец, обе стороны b и с больше       , 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то продолжим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стороны b и c нашего треугольника до пересечения в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точке А' диаметрально противоположной точке A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88" name="Google Shape;388;p56"/>
          <p:cNvSpPr txBox="1"/>
          <p:nvPr/>
        </p:nvSpPr>
        <p:spPr>
          <a:xfrm>
            <a:off x="173850" y="2662425"/>
            <a:ext cx="8796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Тогда в сферическом треугольнике △А'ВС стороны С А' и ВА', соответственно равные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πr - b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πr - c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, меньше        , а ∠BAG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равен углу А. Поэтому в силу формулы в рамке для треугольника А'ВС: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aid&quot;:null,&quot;backgroundColorModified&quot;:false,&quot;font&quot;:{&quot;size&quot;:18,&quot;family&quot;:&quot;Arial&quot;,&quot;color&quot;:&quot;#000000&quot;},&quot;type&quot;:&quot;$$&quot;,&quot;id&quot;:&quot;40&quot;,&quot;backgroundColor&quot;:&quot;#FFFFFF&quot;,&quot;code&quot;:&quot;$$\\frac{\\pi}{2}r$$&quot;,&quot;ts&quot;:1735517135137,&quot;cs&quot;:&quot;uGN8pfwNSej/mwJVwZFrMg==&quot;,&quot;size&quot;:{&quot;width&quot;:37.5,&quot;height&quot;:50.5}}" id="389" name="Google Shape;3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700" y="692188"/>
            <a:ext cx="357188" cy="481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Modified&quot;:false,&quot;font&quot;:{&quot;size&quot;:18,&quot;family&quot;:&quot;Arial&quot;,&quot;color&quot;:&quot;#000000&quot;},&quot;type&quot;:&quot;$$&quot;,&quot;id&quot;:&quot;40&quot;,&quot;backgroundColor&quot;:&quot;#FFFFFF&quot;,&quot;code&quot;:&quot;$$\\frac{\\pi}{2}r$$&quot;,&quot;ts&quot;:1735517135137,&quot;cs&quot;:&quot;uGN8pfwNSej/mwJVwZFrMg==&quot;,&quot;size&quot;:{&quot;width&quot;:37.5,&quot;height&quot;:50.5}}" id="390" name="Google Shape;39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125" y="3068413"/>
            <a:ext cx="357188" cy="481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id&quot;:&quot;42&quot;,&quot;font&quot;:{&quot;family&quot;:&quot;Arial&quot;,&quot;color&quot;:&quot;#000000&quot;,&quot;size&quot;:18},&quot;code&quot;:&quot;$$\\cos\\frac{a}{r}=\\cos\\left(\\pi-\\frac{b}{r}\\right)\\cos\\left(\\pi-\\frac{c}{r}\\right)+\\sin\\left(\\pi-\\frac{b}{r}\\right)\\sin\\left(\\pi-\\frac{c}{r}\\right)\\cos A$$&quot;,&quot;type&quot;:&quot;$$&quot;,&quot;backgroundColorModified&quot;:false,&quot;aid&quot;:null,&quot;ts&quot;:1735518012077,&quot;cs&quot;:&quot;LBsZS/B3J15U6PQA4jNwww==&quot;,&quot;size&quot;:{&quot;width&quot;:835,&quot;height&quot;:68}}" id="391" name="Google Shape;39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13" y="4316075"/>
            <a:ext cx="79533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type="title"/>
          </p:nvPr>
        </p:nvSpPr>
        <p:spPr>
          <a:xfrm>
            <a:off x="311700" y="6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Теорема синусов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97" name="Google Shape;397;p57"/>
          <p:cNvSpPr txBox="1"/>
          <p:nvPr/>
        </p:nvSpPr>
        <p:spPr>
          <a:xfrm>
            <a:off x="183625" y="814800"/>
            <a:ext cx="54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Из теоремы косинусов:</a:t>
            </a:r>
            <a:endParaRPr/>
          </a:p>
        </p:txBody>
      </p:sp>
      <p:pic>
        <p:nvPicPr>
          <p:cNvPr descr="{&quot;backgroundColor&quot;:&quot;#FFFFFF&quot;,&quot;code&quot;:&quot;$$\\cos A=\\frac{\\cos\\frac{a}{r}-\\cos\\frac{b}{r}\\cos\\frac{c}{r}}{\\sin\\frac{b}{r}\\sin\\frac{c}{r}}$$&quot;,&quot;backgroundColorModified&quot;:false,&quot;font&quot;:{&quot;family&quot;:&quot;Arial&quot;,&quot;size&quot;:18,&quot;color&quot;:&quot;#000000&quot;},&quot;id&quot;:&quot;43&quot;,&quot;aid&quot;:null,&quot;type&quot;:&quot;$$&quot;,&quot;ts&quot;:1735518213759,&quot;cs&quot;:&quot;8HC1FfBEuXLCjDcOpRzUaQ==&quot;,&quot;size&quot;:{&quot;width&quot;:336.75000000000006,&quot;height&quot;:81.75}}" id="398" name="Google Shape;3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229" y="1276500"/>
            <a:ext cx="3207544" cy="778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frac{\\sin^{2}\\frac{a}{r}}{\\sin^{2}A}=\\frac{\\sin^{2}\\frac{a}{r}}{1-\\cos^{2}A}=\\frac{\\sin^{2}\\frac{a}{r}}{1-\\left(\\frac{\\cos\\frac{a}{r}-\\cos\\frac{b}{r}\\cos\\frac{c}{r}}{\\sin\\frac{b}{r}\\sin\\frac{c}{r}}\\right)^{2}}=$$&quot;,&quot;id&quot;:&quot;44&quot;,&quot;type&quot;:&quot;$$&quot;,&quot;font&quot;:{&quot;color&quot;:&quot;#000000&quot;,&quot;family&quot;:&quot;Arial&quot;,&quot;size&quot;:18},&quot;aid&quot;:null,&quot;backgroundColor&quot;:&quot;#FFFFFF&quot;,&quot;backgroundColorModified&quot;:false,&quot;ts&quot;:1735518489306,&quot;cs&quot;:&quot;0mZm362j2epc9/2EJyDoqg==&quot;,&quot;size&quot;:{&quot;width&quot;:595,&quot;height&quot;:106.5}}" id="399" name="Google Shape;39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312" y="2190791"/>
            <a:ext cx="5667375" cy="1014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font&quot;:{&quot;family&quot;:&quot;Arial&quot;,&quot;color&quot;:&quot;#000000&quot;,&quot;size&quot;:18},&quot;backgroundColorModified&quot;:false,&quot;id&quot;:&quot;45&quot;,&quot;type&quot;:&quot;$$&quot;,&quot;code&quot;:&quot;$$=\\frac{\\sin^{2}\\frac{a}{r}\\sin^{2}\\frac{b}{r}\\sin^{2}\\frac{c}{r}}{\\sin^{2}\\frac{b}{r}\\sin^{2}\\frac{c}{r}-\\left(\\cos\\frac{a}{r}-\\cos\\frac{b}{r}\\cos\\frac{c}{r}\\right)^{2}}=$$&quot;,&quot;aid&quot;:null,&quot;ts&quot;:1735518661199,&quot;cs&quot;:&quot;JKP0LcH9rYnUwCRypHiSXw==&quot;,&quot;size&quot;:{&quot;width&quot;:514.5,&quot;height&quot;:87.50000000000004}}" id="400" name="Google Shape;40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1675" y="3340820"/>
            <a:ext cx="4900613" cy="83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{&quot;backgroundColor&quot;:&quot;#FFFFFF&quot;,&quot;font&quot;:{&quot;family&quot;:&quot;Arial&quot;,&quot;color&quot;:&quot;#000000&quot;,&quot;size&quot;:18},&quot;backgroundColorModified&quot;:false,&quot;id&quot;:&quot;45&quot;,&quot;type&quot;:&quot;$$&quot;,&quot;code&quot;:&quot;$$=\\frac{\\sin^{2}\\frac{a}{r}\\sin^{2}\\frac{b}{r}\\sin^{2}\\frac{c}{r}}{\\sin^{2}\\frac{b}{r}\\sin^{2}\\frac{c}{r}-\\left(\\cos\\frac{a}{r}-\\cos\\frac{b}{r}\\cos\\frac{c}{r}\\right)^{2}}=$$&quot;,&quot;aid&quot;:null,&quot;ts&quot;:1735518661199,&quot;cs&quot;:&quot;JKP0LcH9rYnUwCRypHiSXw==&quot;,&quot;size&quot;:{&quot;width&quot;:514.5,&quot;height&quot;:87.50000000000004}}"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688" y="265270"/>
            <a:ext cx="4900613" cy="833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frac{\\sin^{2}\\frac{a}{r}\\sin^{2}\\frac{b}{r}\\sin^{2}\\frac{c}{r}}{\\left(1-\\cos^{2}\\frac{b}{r}\\right)\\left(1-\\cos^{2}\\frac{c}{r}\\right)-\\left(\\cos\\frac{a}{r}-\\cos\\frac{b}{r}\\cos\\frac{c}{r}\\right)^{2}}=$$&quot;,&quot;aid&quot;:null,&quot;font&quot;:{&quot;family&quot;:&quot;Arial&quot;,&quot;color&quot;:&quot;#000000&quot;,&quot;size&quot;:18},&quot;backgroundColor&quot;:&quot;#FFFFFF&quot;,&quot;backgroundColorModified&quot;:false,&quot;type&quot;:&quot;$$&quot;,&quot;id&quot;:&quot;46&quot;,&quot;ts&quot;:1735518828108,&quot;cs&quot;:&quot;H+UoXaWuMDPQeXz1GClZyQ==&quot;,&quot;size&quot;:{&quot;width&quot;:643,&quot;height&quot;:87.5}}" id="406" name="Google Shape;40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00" y="1508775"/>
            <a:ext cx="6124575" cy="833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backgroundColor&quot;:&quot;#FFFFFF&quot;,&quot;code&quot;:&quot;$$\\frac{\\sin^{2}\\frac{a}{r}\\sin^{2}\\frac{b}{r}\\sin^{2}\\frac{c}{r}}{1-\\cos^{2}\\frac{a}{r}-\\cos^{2}\\frac{b}{r}-\\cos^{2}\\frac{c}{r}+2\\cos\\frac{a}{r}\\cos\\frac{b}{r}\\cos \\frac{c}{r}}$$&quot;,&quot;id&quot;:&quot;47&quot;,&quot;font&quot;:{&quot;color&quot;:&quot;#000000&quot;,&quot;family&quot;:&quot;Arial&quot;,&quot;size&quot;:18},&quot;type&quot;:&quot;$$&quot;,&quot;aid&quot;:null,&quot;ts&quot;:1735518905966,&quot;cs&quot;:&quot;YMWYhklYKUX0+vmnEtNHmg==&quot;,&quot;size&quot;:{&quot;width&quot;:599.5,&quot;height&quot;:82}}" id="407" name="Google Shape;40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863" y="2640600"/>
            <a:ext cx="5710238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id&quot;:&quot;48&quot;,&quot;aid&quot;:null,&quot;code&quot;:&quot;$$\\frac{\\sin\\frac{a}{r}}{\\sin A}=\\frac{\\sin\\frac{b}{r}}{\\sin B}=\\frac{\\sin\\frac{c}{r}}{\\sin C}$$&quot;,&quot;backgroundColor&quot;:&quot;#FFFFFF&quot;,&quot;font&quot;:{&quot;family&quot;:&quot;Arial&quot;,&quot;color&quot;:&quot;#000000&quot;,&quot;size&quot;:18},&quot;backgroundColorModified&quot;:false,&quot;ts&quot;:1735518949751,&quot;cs&quot;:&quot;3MttnDzLcVJk+rLOzlZv7w==&quot;,&quot;size&quot;:{&quot;width&quot;:289.25,&quot;height&quot;:67.75}}" id="408" name="Google Shape;40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438" y="3925925"/>
            <a:ext cx="2755106" cy="64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8"/>
          <p:cNvSpPr/>
          <p:nvPr/>
        </p:nvSpPr>
        <p:spPr>
          <a:xfrm>
            <a:off x="3069800" y="3884200"/>
            <a:ext cx="3052500" cy="781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311700" y="7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Теорема пифагора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15" name="Google Shape;415;p59"/>
          <p:cNvSpPr txBox="1"/>
          <p:nvPr>
            <p:ph idx="1" type="body"/>
          </p:nvPr>
        </p:nvSpPr>
        <p:spPr>
          <a:xfrm>
            <a:off x="311700" y="773775"/>
            <a:ext cx="77730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Если в △ABC угол при вершине С прямой, 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то: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type&quot;:&quot;$$&quot;,&quot;aid&quot;:null,&quot;backgroundColor&quot;:&quot;#FFFFFF&quot;,&quot;font&quot;:{&quot;color&quot;:&quot;#000000&quot;,&quot;size&quot;:18,&quot;family&quot;:&quot;Arial&quot;},&quot;code&quot;:&quot;$$\\cos\\frac{a}{r}=\\cos\\frac{b}{r}\\cos\\frac{c}{r}$$&quot;,&quot;backgroundColorModified&quot;:false,&quot;id&quot;:&quot;49&quot;,&quot;ts&quot;:1735519145719,&quot;cs&quot;:&quot;DYE5DACiFVRjFCAN2MTy0w==&quot;,&quot;size&quot;:{&quot;width&quot;:238,&quot;height&quot;:58.19999999999999}}" id="416" name="Google Shape;4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525" y="1497075"/>
            <a:ext cx="2266950" cy="554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Задачи на листках по пройденному материалу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/>
          <p:nvPr>
            <p:ph type="ctrTitle"/>
          </p:nvPr>
        </p:nvSpPr>
        <p:spPr>
          <a:xfrm>
            <a:off x="311700" y="1897200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80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А что-то еще есть?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5350"/>
            <a:ext cx="8839196" cy="407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11700" y="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Повторение, решение задач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8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Зачем нужна сферическая геометрия?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5475"/>
            <a:ext cx="3548975" cy="3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048" y="1005475"/>
            <a:ext cx="4321777" cy="416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407675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Взаимное расположение сферы и плоскости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0" y="855350"/>
            <a:ext cx="3872700" cy="38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4572000" y="1466475"/>
            <a:ext cx="38226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 - Центр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γ - Плоскость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Нет точек пересечения сферы и плоскости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backgroundColorModified&quot;:false,&quot;aid&quot;:null,&quot;id&quot;:&quot;6&quot;,&quot;type&quot;:&quot;$$&quot;,&quot;code&quot;:&quot;$$ρ(O; γ) &gt; r$$&quot;,&quot;font&quot;:{&quot;size&quot;:18,&quot;family&quot;:&quot;Arial&quot;,&quot;color&quot;:&quot;#000000&quot;},&quot;backgroundColor&quot;:&quot;#FFFFFF&quot;,&quot;ts&quot;:1735430851121,&quot;cs&quot;:&quot;WfW+Gb1Cx1u4rrt7lLHg/Q==&quot;,&quot;size&quot;:{&quot;width&quot;:134.5,&quot;height&quot;:28.333333333333332}}"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625" y="2959025"/>
            <a:ext cx="1281113" cy="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Касательная к сфере плоскость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0" y="957250"/>
            <a:ext cx="3932125" cy="39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4572000" y="1466475"/>
            <a:ext cx="38226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 - Центр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γ - Плоскость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Одна точка пересечения сферы и плоскости -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точка касания сферы и плоскости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(точка      )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id&quot;:&quot;5&quot;,&quot;backgroundColor&quot;:&quot;#FFFFFF&quot;,&quot;backgroundColorModified&quot;:false,&quot;font&quot;:{&quot;family&quot;:&quot;Arial&quot;,&quot;size&quot;:18,&quot;color&quot;:&quot;#000000&quot;},&quot;code&quot;:&quot;$$ρ(O; γ) = r$$&quot;,&quot;aid&quot;:null,&quot;type&quot;:&quot;$$&quot;,&quot;ts&quot;:1735430824626,&quot;cs&quot;:&quot;zL6HZtqwLeUV1Zmw+ujuEw==&quot;,&quot;size&quot;:{&quot;width&quot;:134.5,&quot;height&quot;:28.333333333333332}}"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625" y="2959025"/>
            <a:ext cx="1281113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7&quot;,&quot;code&quot;:&quot;$$K$$&quot;,&quot;backgroundColor&quot;:&quot;#FFFFFF&quot;,&quot;type&quot;:&quot;$$&quot;,&quot;aid&quot;:null,&quot;backgroundColorModified&quot;:false,&quot;font&quot;:{&quot;color&quot;:&quot;#000000&quot;,&quot;family&quot;:&quot;Arial&quot;,&quot;size&quot;:18},&quot;ts&quot;:1735430940795,&quot;cs&quot;:&quot;zoHqe2mkrifVJw2ay5AJIw==&quot;,&quot;size&quot;:{&quot;width&quot;:24.5,&quot;height&quot;:19.333333333333332}}"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1375" y="4434925"/>
            <a:ext cx="233363" cy="1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7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Секущая сферу плоскость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9782" l="0" r="0" t="22522"/>
          <a:stretch/>
        </p:blipFill>
        <p:spPr>
          <a:xfrm>
            <a:off x="182425" y="1710475"/>
            <a:ext cx="3921575" cy="26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4572000" y="1444950"/>
            <a:ext cx="38226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 - Центр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γ - Плоскость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Бесконечное множество точек пересечения - окружность с центром O’ и радиусом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backgroundColorModified&quot;:false,&quot;code&quot;:&quot;$${\\sqrt[]{r^{2}-h^{2}}}$$&quot;,&quot;backgroundColor&quot;:&quot;#FFFFFF&quot;,&quot;id&quot;:&quot;2&quot;,&quot;type&quot;:&quot;$$&quot;,&quot;font&quot;:{&quot;size&quot;:18,&quot;color&quot;:&quot;#000000&quot;,&quot;family&quot;:&quot;Arial&quot;},&quot;aid&quot;:null,&quot;ts&quot;:1735430061026,&quot;cs&quot;:&quot;JenE4YPoR7QYr6nql7nc6Q==&quot;,&quot;size&quot;:{&quot;width&quot;:113.66666666666667,&quot;height&quot;:33.833333333333336}}"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675" y="4365325"/>
            <a:ext cx="1082675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Modified&quot;:false,&quot;id&quot;:&quot;4&quot;,&quot;font&quot;:{&quot;color&quot;:&quot;#000000&quot;,&quot;size&quot;:18,&quot;family&quot;:&quot;Arial&quot;},&quot;code&quot;:&quot;$$ρ\\left(O;γ\\right)=h&lt;r$$&quot;,&quot;backgroundColor&quot;:&quot;#FFFFFF&quot;,&quot;aid&quot;:null,&quot;ts&quot;:1735430806434,&quot;cs&quot;:&quot;SHiSIUZqGWJe+/LsETSwKw==&quot;,&quot;size&quot;:{&quot;width&quot;:193,&quot;height&quot;:28.333333333333332}}"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7200" y="2963913"/>
            <a:ext cx="1838325" cy="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